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256" r:id="rId3"/>
    <p:sldId id="300" r:id="rId4"/>
    <p:sldId id="283" r:id="rId5"/>
    <p:sldId id="284" r:id="rId6"/>
    <p:sldId id="293" r:id="rId7"/>
    <p:sldId id="294" r:id="rId8"/>
    <p:sldId id="286" r:id="rId9"/>
    <p:sldId id="287" r:id="rId10"/>
    <p:sldId id="288" r:id="rId11"/>
    <p:sldId id="290" r:id="rId12"/>
    <p:sldId id="301" r:id="rId13"/>
    <p:sldId id="302" r:id="rId14"/>
    <p:sldId id="295" r:id="rId15"/>
    <p:sldId id="296" r:id="rId16"/>
    <p:sldId id="297" r:id="rId17"/>
    <p:sldId id="298" r:id="rId18"/>
    <p:sldId id="303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>
        <p:scale>
          <a:sx n="78" d="100"/>
          <a:sy n="78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02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80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66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6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95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92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22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98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5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155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14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4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2606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0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6.wdp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141990" y="2191642"/>
            <a:ext cx="5418856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4803" y="757237"/>
            <a:ext cx="711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E7E6E6"/>
                </a:solidFill>
                <a:latin typeface="HP001 4 hàng" panose="020B0603050302020204" pitchFamily="34" charset="0"/>
              </a:rPr>
              <a:t>Thứ</a:t>
            </a:r>
            <a:r>
              <a:rPr lang="en-US" sz="4000" dirty="0">
                <a:solidFill>
                  <a:srgbClr val="E7E6E6"/>
                </a:solidFill>
                <a:latin typeface="HP001 4 hàng" panose="020B0603050302020204" pitchFamily="34" charset="0"/>
              </a:rPr>
              <a:t> </a:t>
            </a:r>
            <a:r>
              <a:rPr lang="vi-VN" sz="4000" dirty="0">
                <a:solidFill>
                  <a:srgbClr val="E7E6E6"/>
                </a:solidFill>
                <a:latin typeface="HP001 4 hàng" panose="020B0603050302020204" pitchFamily="34" charset="0"/>
              </a:rPr>
              <a:t>sáu </a:t>
            </a:r>
            <a:r>
              <a:rPr lang="vi-VN" sz="4000" dirty="0" smtClean="0">
                <a:solidFill>
                  <a:srgbClr val="E7E6E6"/>
                </a:solidFill>
                <a:latin typeface="HP001 4 hàng" panose="020B0603050302020204" pitchFamily="34" charset="0"/>
              </a:rPr>
              <a:t>ngày </a:t>
            </a:r>
            <a:r>
              <a:rPr lang="en-US" sz="4000" dirty="0" smtClean="0">
                <a:solidFill>
                  <a:srgbClr val="E7E6E6"/>
                </a:solidFill>
                <a:latin typeface="HP001 4 hàng" panose="020B0603050302020204" pitchFamily="34" charset="0"/>
              </a:rPr>
              <a:t>2</a:t>
            </a:r>
            <a:r>
              <a:rPr lang="vi-VN" sz="4000" dirty="0" smtClean="0">
                <a:solidFill>
                  <a:srgbClr val="E7E6E6"/>
                </a:solidFill>
                <a:latin typeface="HP001 4 hàng" panose="020B0603050302020204" pitchFamily="34" charset="0"/>
              </a:rPr>
              <a:t>8 – 1 - 202</a:t>
            </a:r>
            <a:r>
              <a:rPr lang="en-US" sz="4000" dirty="0" smtClean="0">
                <a:solidFill>
                  <a:srgbClr val="E7E6E6"/>
                </a:solidFill>
                <a:latin typeface="HP001 4 hàng" panose="020B0603050302020204" pitchFamily="34" charset="0"/>
              </a:rPr>
              <a:t>2</a:t>
            </a:r>
            <a:endParaRPr lang="en-US" sz="4000" dirty="0">
              <a:solidFill>
                <a:srgbClr val="E7E6E6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9049" y="1585912"/>
            <a:ext cx="711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E7E6E6"/>
                </a:solidFill>
                <a:latin typeface="HP001 4 hàng" panose="020B0603050302020204" pitchFamily="34" charset="0"/>
              </a:rPr>
              <a:t>T</a:t>
            </a:r>
            <a:r>
              <a:rPr lang="en-US" sz="4000" dirty="0" err="1">
                <a:solidFill>
                  <a:srgbClr val="E7E6E6"/>
                </a:solidFill>
                <a:latin typeface="HP001 4 hàng" panose="020B0603050302020204" pitchFamily="34" charset="0"/>
              </a:rPr>
              <a:t>oán</a:t>
            </a:r>
            <a:endParaRPr lang="en-US" sz="4000" dirty="0">
              <a:solidFill>
                <a:srgbClr val="E7E6E6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5560" y="2414587"/>
            <a:ext cx="9642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E7E6E6"/>
                </a:solidFill>
                <a:latin typeface="HP001 4 hàng" panose="020B0603050302020204" pitchFamily="34" charset="0"/>
              </a:rPr>
              <a:t>    </a:t>
            </a:r>
            <a:r>
              <a:rPr lang="vi-VN" sz="4000" dirty="0">
                <a:solidFill>
                  <a:srgbClr val="FFFF00"/>
                </a:solidFill>
                <a:latin typeface="HP001 4 hàng" panose="020B0603050302020204" pitchFamily="34" charset="0"/>
              </a:rPr>
              <a:t>Luyện tập</a:t>
            </a:r>
            <a:r>
              <a:rPr lang="en-US" sz="4000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endParaRPr lang="en-US" sz="4000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xmlns="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CD8EA97B-0168-4799-9FA7-12FE775952C5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43AC402-DB09-4988-A13C-8053F36CBBD2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0E6E5C7E-1FB0-423C-946A-33432BBBC56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E90D02C7-0B96-4FA3-A22C-BA2889D157F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6258D04-204E-4FE6-929B-5DB5E47A62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E7B220A-54D0-4E80-9AC7-7B42BB2864E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C1F859-21CC-43B3-A53E-BA5B2557421D}"/>
              </a:ext>
            </a:extLst>
          </p:cNvPr>
          <p:cNvSpPr txBox="1"/>
          <p:nvPr/>
        </p:nvSpPr>
        <p:spPr>
          <a:xfrm>
            <a:off x="1058762" y="1476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xmlns="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2030" r="-62916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6CCCDC-08A9-49E2-B6FB-2DA441D6C84A}"/>
              </a:ext>
            </a:extLst>
          </p:cNvPr>
          <p:cNvSpPr txBox="1"/>
          <p:nvPr/>
        </p:nvSpPr>
        <p:spPr>
          <a:xfrm>
            <a:off x="3585743" y="262288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9038302-1E35-460C-8D85-0DFA49D97692}"/>
              </a:ext>
            </a:extLst>
          </p:cNvPr>
          <p:cNvSpPr txBox="1"/>
          <p:nvPr/>
        </p:nvSpPr>
        <p:spPr>
          <a:xfrm>
            <a:off x="4477224" y="262288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0BFBD0F-0BA6-4177-BE52-98380A6D567A}"/>
              </a:ext>
            </a:extLst>
          </p:cNvPr>
          <p:cNvSpPr txBox="1"/>
          <p:nvPr/>
        </p:nvSpPr>
        <p:spPr>
          <a:xfrm>
            <a:off x="5427457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C0AD0F-38E8-4AAE-A7E8-041776ECEB2B}"/>
              </a:ext>
            </a:extLst>
          </p:cNvPr>
          <p:cNvSpPr txBox="1"/>
          <p:nvPr/>
        </p:nvSpPr>
        <p:spPr>
          <a:xfrm>
            <a:off x="6276985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5F9197B-4B1E-4B6E-AD9D-361BD3FDA3CC}"/>
              </a:ext>
            </a:extLst>
          </p:cNvPr>
          <p:cNvSpPr txBox="1"/>
          <p:nvPr/>
        </p:nvSpPr>
        <p:spPr>
          <a:xfrm>
            <a:off x="4245620" y="399511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aphicFrame>
        <p:nvGraphicFramePr>
          <p:cNvPr id="23" name="Table 17">
            <a:extLst>
              <a:ext uri="{FF2B5EF4-FFF2-40B4-BE49-F238E27FC236}">
                <a16:creationId xmlns:a16="http://schemas.microsoft.com/office/drawing/2014/main" xmlns="" id="{2CCAC19B-58C1-4DA7-AA9B-1E28BDFD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90516"/>
              </p:ext>
            </p:extLst>
          </p:nvPr>
        </p:nvGraphicFramePr>
        <p:xfrm>
          <a:off x="5014794" y="3909890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2C51AE-B4FD-40BD-A7E3-683BCDDE94F1}"/>
              </a:ext>
            </a:extLst>
          </p:cNvPr>
          <p:cNvSpPr txBox="1"/>
          <p:nvPr/>
        </p:nvSpPr>
        <p:spPr>
          <a:xfrm>
            <a:off x="6772601" y="51411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D616DB1-4432-42AB-9CEA-4DEDB258C5E8}"/>
              </a:ext>
            </a:extLst>
          </p:cNvPr>
          <p:cNvSpPr txBox="1"/>
          <p:nvPr/>
        </p:nvSpPr>
        <p:spPr>
          <a:xfrm>
            <a:off x="7664082" y="51411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F480822-7602-4496-B3EC-884C083DE82D}"/>
              </a:ext>
            </a:extLst>
          </p:cNvPr>
          <p:cNvSpPr txBox="1"/>
          <p:nvPr/>
        </p:nvSpPr>
        <p:spPr>
          <a:xfrm>
            <a:off x="8614315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5223C98-C0FC-4874-BA96-E2A20E7F5BC7}"/>
              </a:ext>
            </a:extLst>
          </p:cNvPr>
          <p:cNvSpPr txBox="1"/>
          <p:nvPr/>
        </p:nvSpPr>
        <p:spPr>
          <a:xfrm>
            <a:off x="9463843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1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xmlns="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065002-FD92-4D14-BCE6-5D61D6FE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3278" y="1952786"/>
            <a:ext cx="3549462" cy="33108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3D267FFA-F94E-4AB9-B625-ADA774B6E28B}"/>
              </a:ext>
            </a:extLst>
          </p:cNvPr>
          <p:cNvSpPr/>
          <p:nvPr/>
        </p:nvSpPr>
        <p:spPr>
          <a:xfrm>
            <a:off x="3220165" y="7306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86307FD-C820-4B4D-BFFB-EADE260B3157}"/>
              </a:ext>
            </a:extLst>
          </p:cNvPr>
          <p:cNvSpPr txBox="1"/>
          <p:nvPr/>
        </p:nvSpPr>
        <p:spPr>
          <a:xfrm>
            <a:off x="3657487" y="73064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58D93A84-4B03-4005-B7D6-45C9D5B7E04F}"/>
                  </a:ext>
                </a:extLst>
              </p:cNvPr>
              <p:cNvSpPr txBox="1"/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a) 2 cm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10 cm : 5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blipFill>
                <a:blip r:embed="rId5"/>
                <a:stretch>
                  <a:fillRect l="-5442" r="-4082" b="-124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09F99A0-4B8F-4A91-B97E-CA6D3A8A36F4}"/>
              </a:ext>
            </a:extLst>
          </p:cNvPr>
          <p:cNvGrpSpPr/>
          <p:nvPr/>
        </p:nvGrpSpPr>
        <p:grpSpPr>
          <a:xfrm>
            <a:off x="4238891" y="1353036"/>
            <a:ext cx="3429593" cy="1354354"/>
            <a:chOff x="1313001" y="2225190"/>
            <a:chExt cx="3429593" cy="13543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98E26D0-26B5-4B4C-8D06-67200675FA51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2673A7DC-6582-4D4D-BF33-FEFB03FD4EED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cm</a:t>
                  </a:r>
                  <a14:m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925" r="-1463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25465962-868F-4A86-AE45-E26EEBC3994D}"/>
                  </a:ext>
                </a:extLst>
              </p:cNvPr>
              <p:cNvSpPr txBox="1"/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b) 2 kg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6 kg : 3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blipFill>
                <a:blip r:embed="rId7"/>
                <a:stretch>
                  <a:fillRect l="-5474" r="-5109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FC64C628-A326-44D1-B205-72BBEDDAC552}"/>
                  </a:ext>
                </a:extLst>
              </p:cNvPr>
              <p:cNvSpPr txBox="1"/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c) 2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8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/>
                  <a:t> : 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blipFill>
                <a:blip r:embed="rId8"/>
                <a:stretch>
                  <a:fillRect l="-6897" r="-6034" b="-126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CA8A614-AD14-4A5A-B81D-FCEB675B9D34}"/>
              </a:ext>
            </a:extLst>
          </p:cNvPr>
          <p:cNvSpPr txBox="1"/>
          <p:nvPr/>
        </p:nvSpPr>
        <p:spPr>
          <a:xfrm>
            <a:off x="4409002" y="4483966"/>
            <a:ext cx="172675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x 4 = 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: 4 = 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36A7017C-7EBE-44E7-BF48-B0BB967AC617}"/>
                  </a:ext>
                </a:extLst>
              </p:cNvPr>
              <p:cNvSpPr txBox="1"/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2 kg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6 kg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kg : 3 = 2 kg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blipFill>
                <a:blip r:embed="rId9"/>
                <a:stretch>
                  <a:fillRect l="-4348" r="-326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4" grpId="0"/>
      <p:bldP spid="35" grpId="0"/>
      <p:bldP spid="36" grpId="0" build="p"/>
      <p:bldP spid="3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xmlns="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xmlns="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19D80B38-2AE6-4AFB-A9F9-B2C69F46714C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5054F1C8-A86A-4926-8DF4-789DC773521B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0D3F7112-8D93-4EF0-8A5A-801C6BFA4AD3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074D7ED1-CD2D-4338-989A-1D0A32A469EC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3A3E1F49-7609-44D0-807A-A686D0F2355A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B6B8EB33-77C8-40AC-969B-966001867D3D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15FDA718-06B7-4A99-BB13-A2BAB968A8C4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F9356C45-0D77-455D-AD82-A9AD7C595FC5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92E2BAB7-67A6-477A-B16B-3FC1C674DCFD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BC9C7B4C-CB03-4B5E-BDF2-5DCD0A23DDED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87A093F7-2587-4BB0-A32E-C99D01CCB035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5BF6ECE6-76D7-4760-8E16-E69CFBB115EB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925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3DE5360-9723-4820-9CB7-024C72A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765243-EEC1-491E-9B25-06818C81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335129"/>
            <a:ext cx="5550852" cy="40033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06A6096C-A133-44CB-9F53-594A55D2B1A3}"/>
              </a:ext>
            </a:extLst>
          </p:cNvPr>
          <p:cNvSpPr/>
          <p:nvPr/>
        </p:nvSpPr>
        <p:spPr>
          <a:xfrm>
            <a:off x="1084678" y="14754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92E169-75EC-4D01-AB15-CEC000A726E9}"/>
              </a:ext>
            </a:extLst>
          </p:cNvPr>
          <p:cNvSpPr txBox="1"/>
          <p:nvPr/>
        </p:nvSpPr>
        <p:spPr>
          <a:xfrm>
            <a:off x="1522000" y="1475493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20 kg gạo vào các túi, mỗi túi 5 kg. Hỏi được bao nhiêu túi gạo như vậy?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55B32-3411-4068-B96C-7A0199F1459F}"/>
              </a:ext>
            </a:extLst>
          </p:cNvPr>
          <p:cNvSpPr txBox="1"/>
          <p:nvPr/>
        </p:nvSpPr>
        <p:spPr>
          <a:xfrm>
            <a:off x="2813875" y="299798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683550-B7E3-45F8-BF0B-201B284F4747}"/>
              </a:ext>
            </a:extLst>
          </p:cNvPr>
          <p:cNvSpPr txBox="1"/>
          <p:nvPr/>
        </p:nvSpPr>
        <p:spPr>
          <a:xfrm>
            <a:off x="-267814" y="3521200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Được số túi gạo như vậy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D5C098-511C-4C67-89D1-82595E585107}"/>
              </a:ext>
            </a:extLst>
          </p:cNvPr>
          <p:cNvSpPr txBox="1"/>
          <p:nvPr/>
        </p:nvSpPr>
        <p:spPr>
          <a:xfrm>
            <a:off x="612928" y="404838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5 = 4 </a:t>
            </a:r>
            <a:r>
              <a:rPr lang="vi-VN" sz="2800" dirty="0" smtClean="0">
                <a:solidFill>
                  <a:srgbClr val="FF0000"/>
                </a:solidFill>
              </a:rPr>
              <a:t>(</a:t>
            </a:r>
            <a:r>
              <a:rPr lang="vi-VN" sz="2800" dirty="0">
                <a:solidFill>
                  <a:srgbClr val="FF0000"/>
                </a:solidFill>
              </a:rPr>
              <a:t>túi gạo</a:t>
            </a:r>
            <a:r>
              <a:rPr lang="vi-VN" sz="2800" dirty="0" smtClean="0">
                <a:solidFill>
                  <a:srgbClr val="FF0000"/>
                </a:solidFill>
              </a:rPr>
              <a:t>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33E3B0-4E7F-4A97-A0B0-78930C411D63}"/>
              </a:ext>
            </a:extLst>
          </p:cNvPr>
          <p:cNvSpPr txBox="1"/>
          <p:nvPr/>
        </p:nvSpPr>
        <p:spPr>
          <a:xfrm>
            <a:off x="1634821" y="456764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4 túi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gạo.</a:t>
            </a:r>
          </a:p>
        </p:txBody>
      </p:sp>
    </p:spTree>
    <p:extLst>
      <p:ext uri="{BB962C8B-B14F-4D97-AF65-F5344CB8AC3E}">
        <p14:creationId xmlns:p14="http://schemas.microsoft.com/office/powerpoint/2010/main" val="615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26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4803" y="757237"/>
            <a:ext cx="711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E7E6E6"/>
                </a:solidFill>
                <a:latin typeface="HP001 4 hàng" panose="020B0603050302020204" pitchFamily="34" charset="0"/>
              </a:rPr>
              <a:t>Thứ</a:t>
            </a:r>
            <a:r>
              <a:rPr lang="en-US" sz="4000" dirty="0">
                <a:solidFill>
                  <a:srgbClr val="E7E6E6"/>
                </a:solidFill>
                <a:latin typeface="HP001 4 hàng" panose="020B0603050302020204" pitchFamily="34" charset="0"/>
              </a:rPr>
              <a:t> </a:t>
            </a:r>
            <a:r>
              <a:rPr lang="vi-VN" sz="4000" dirty="0" smtClean="0">
                <a:solidFill>
                  <a:srgbClr val="E7E6E6"/>
                </a:solidFill>
                <a:latin typeface="HP001 4 hàng" panose="020B0603050302020204" pitchFamily="34" charset="0"/>
              </a:rPr>
              <a:t>năm ngày </a:t>
            </a:r>
            <a:r>
              <a:rPr lang="en-US" sz="4000" dirty="0" smtClean="0">
                <a:solidFill>
                  <a:srgbClr val="E7E6E6"/>
                </a:solidFill>
                <a:latin typeface="HP001 4 hàng" panose="020B0603050302020204" pitchFamily="34" charset="0"/>
              </a:rPr>
              <a:t>2</a:t>
            </a:r>
            <a:r>
              <a:rPr lang="vi-VN" sz="4000" dirty="0">
                <a:solidFill>
                  <a:srgbClr val="E7E6E6"/>
                </a:solidFill>
                <a:latin typeface="HP001 4 hàng" panose="020B0603050302020204" pitchFamily="34" charset="0"/>
              </a:rPr>
              <a:t>7</a:t>
            </a:r>
            <a:r>
              <a:rPr lang="vi-VN" sz="4000" dirty="0" smtClean="0">
                <a:solidFill>
                  <a:srgbClr val="E7E6E6"/>
                </a:solidFill>
                <a:latin typeface="HP001 4 hàng" panose="020B0603050302020204" pitchFamily="34" charset="0"/>
              </a:rPr>
              <a:t> – 1 - 202</a:t>
            </a:r>
            <a:r>
              <a:rPr lang="en-US" sz="4000" dirty="0" smtClean="0">
                <a:solidFill>
                  <a:srgbClr val="E7E6E6"/>
                </a:solidFill>
                <a:latin typeface="HP001 4 hàng" panose="020B0603050302020204" pitchFamily="34" charset="0"/>
              </a:rPr>
              <a:t>2</a:t>
            </a:r>
            <a:endParaRPr lang="en-US" sz="4000" dirty="0">
              <a:solidFill>
                <a:srgbClr val="E7E6E6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9049" y="1585912"/>
            <a:ext cx="711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E7E6E6"/>
                </a:solidFill>
                <a:latin typeface="HP001 4 hàng" panose="020B0603050302020204" pitchFamily="34" charset="0"/>
              </a:rPr>
              <a:t>T</a:t>
            </a:r>
            <a:r>
              <a:rPr lang="en-US" sz="4000" dirty="0" err="1">
                <a:solidFill>
                  <a:srgbClr val="E7E6E6"/>
                </a:solidFill>
                <a:latin typeface="HP001 4 hàng" panose="020B0603050302020204" pitchFamily="34" charset="0"/>
              </a:rPr>
              <a:t>oán</a:t>
            </a:r>
            <a:endParaRPr lang="en-US" sz="4000" dirty="0">
              <a:solidFill>
                <a:srgbClr val="E7E6E6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5560" y="2414587"/>
            <a:ext cx="9642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E7E6E6"/>
                </a:solidFill>
                <a:latin typeface="HP001 4 hàng" panose="020B0603050302020204" pitchFamily="34" charset="0"/>
              </a:rPr>
              <a:t>    </a:t>
            </a:r>
            <a:r>
              <a:rPr lang="vi-VN" sz="4000" dirty="0" smtClean="0">
                <a:solidFill>
                  <a:srgbClr val="E7E6E6"/>
                </a:solidFill>
                <a:latin typeface="HP001 4 hàng" panose="020B0603050302020204" pitchFamily="34" charset="0"/>
              </a:rPr>
              <a:t>Phép chia</a:t>
            </a:r>
            <a:r>
              <a:rPr lang="en-US" sz="4000" dirty="0" smtClean="0">
                <a:solidFill>
                  <a:srgbClr val="E7E6E6"/>
                </a:solidFill>
                <a:latin typeface="HP001 4 hàng" panose="020B0603050302020204" pitchFamily="34" charset="0"/>
              </a:rPr>
              <a:t> </a:t>
            </a:r>
            <a:endParaRPr lang="en-US" sz="4000" dirty="0">
              <a:solidFill>
                <a:srgbClr val="E7E6E6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xmlns="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xmlns="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xmlns="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xmlns="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xmlns="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xmlns="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xmlns="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xmlns="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xmlns="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xmlns="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xmlns="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xmlns="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xmlns="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xmlns="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xmlns="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>
                  <a:solidFill>
                    <a:srgbClr val="FF0000"/>
                  </a:solidFill>
                </a:rPr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>
                  <a:solidFill>
                    <a:srgbClr val="FF0000"/>
                  </a:solidFill>
                </a:rPr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731</Words>
  <Application>Microsoft Office PowerPoint</Application>
  <PresentationFormat>Custom</PresentationFormat>
  <Paragraphs>156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163</cp:revision>
  <dcterms:created xsi:type="dcterms:W3CDTF">2021-06-02T01:34:28Z</dcterms:created>
  <dcterms:modified xsi:type="dcterms:W3CDTF">2022-01-28T09:04:24Z</dcterms:modified>
</cp:coreProperties>
</file>